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af"/>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af" altLang="ko-KR" b="1">
                <a:solidFill>
                  <a:schemeClr val="tx1">
                    <a:lumMod val="50000"/>
                    <a:lumOff val="50000"/>
                  </a:schemeClr>
                </a:solidFill>
              </a:rPr>
              <a:t>No.16</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Die</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Woord</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van</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af" altLang="ko-KR" sz="4000"/>
              <a:t>God het Moses geroep</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af" altLang="ko-KR" sz="3200">
                <a:solidFill>
                  <a:schemeClr val="tx1">
                    <a:lumMod val="65000"/>
                    <a:lumOff val="35000"/>
                  </a:schemeClr>
                </a:solidFill>
              </a:rPr>
              <a:t>Toe Moses God se stem hoor, wat het hy gesien?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pragtige wingerdstok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wolk en donderweer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brandende bos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verdeelde see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af" altLang="en-US" sz="2800">
                <a:solidFill>
                  <a:srgbClr val="FF0000"/>
                </a:solidFill>
              </a:rPr>
              <a:t>③ </a:t>
            </a:r>
            <a:r xmlns:a="http://schemas.openxmlformats.org/drawingml/2006/main">
              <a:rPr lang="af" altLang="ko-KR" sz="2800">
                <a:solidFill>
                  <a:srgbClr val="FF0000"/>
                </a:solidFill>
              </a:rPr>
              <a:t>brandende bos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No. 25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400"/>
              <a:t>Gideon en sy 300 manne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s'n</a:t>
            </a:r>
            <a:r xmlns:a="http://schemas.openxmlformats.org/drawingml/2006/main">
              <a:rPr lang="af" altLang="en-US" sz="4000">
                <a:solidFill>
                  <a:srgbClr val="FF0000"/>
                </a:solidFill>
              </a:rPr>
              <a:t> </a:t>
            </a:r>
            <a:r xmlns:a="http://schemas.openxmlformats.org/drawingml/2006/main">
              <a:rPr lang="af" altLang="ko-KR" sz="4000">
                <a:solidFill>
                  <a:srgbClr val="FF0000"/>
                </a:solidFill>
              </a:rPr>
              <a:t>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t>Toe die engel van die HERE aan Gideon verskyn het, het hy gesê: Die HERE is met jou, magtige vegter.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Regters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600">
                <a:solidFill>
                  <a:schemeClr val="tx1">
                    <a:lumMod val="65000"/>
                    <a:lumOff val="35000"/>
                  </a:schemeClr>
                </a:solidFill>
              </a:rPr>
              <a:t>Die engel van die Here het aan Gideon verskyn en gesê: “God is met jou, magtige vegter.” God het hom sekerheid gegee deur dou en vlies.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Toe hy die vertroue gehad het dat God hom geroep het, het hy Baäl en sy altaar afgebreek wat die Israeliete aanbid het.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God het vir Gideon gesê om krygers te kies om die Midianiete te verslaan. Volgens God se opdrag is slegs 300 mans gekies.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God het vir hom 'n wonderlike plan gegee om hulle aan te val. God het vir hulle trompette en leë flesse met fakkels in laat hê.</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In die nag het Gideon en sy 300 manne die plan uitgevoer wat God vir hulle gegee het. Hulle het die oorlog teen die Midianiete gewen.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solidFill>
                  <a:schemeClr val="tx1">
                    <a:lumMod val="65000"/>
                    <a:lumOff val="35000"/>
                  </a:schemeClr>
                </a:solidFill>
              </a:rPr>
              <a:t>Gideon en sy 300 manne het slegs die oorlog teen talle Midianiete gewen deur God se bevel te gehoorsaam.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Die geheim om te wen in my lewe is om aan God gehoorsaam te wees.</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Hy is die Almagtige God wat talle vyandelike magte met slegs 300 man kan verslaan.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Wat is nie vir Gideon en sy 300 manne gebruik om hul vyand te verslaan nie?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flesse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swaarde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fakkels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trompette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② </a:t>
            </a:r>
            <a:r xmlns:a="http://schemas.openxmlformats.org/drawingml/2006/main">
              <a:rPr lang="af" altLang="ko-KR" sz="2800">
                <a:solidFill>
                  <a:srgbClr val="FF0000"/>
                </a:solidFill>
              </a:rPr>
              <a:t>swaarde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Toe die HERE sien dat hy oorgegaan het om te kyk, het God na hom geroep</a:t>
            </a:r>
          </a:p>
          <a:p>
            <a:r xmlns:a="http://schemas.openxmlformats.org/drawingml/2006/main">
              <a:rPr lang="af" altLang="ko-KR" sz="3600">
                <a:solidFill>
                  <a:schemeClr val="tx1">
                    <a:lumMod val="65000"/>
                    <a:lumOff val="35000"/>
                  </a:schemeClr>
                </a:solidFill>
              </a:rPr>
              <a:t>van binne die bos,</a:t>
            </a:r>
          </a:p>
          <a:p>
            <a:r xmlns:a="http://schemas.openxmlformats.org/drawingml/2006/main">
              <a:rPr lang="af" altLang="ko-KR" sz="3600">
                <a:solidFill>
                  <a:schemeClr val="tx1">
                    <a:lumMod val="65000"/>
                    <a:lumOff val="35000"/>
                  </a:schemeClr>
                </a:solidFill>
              </a:rPr>
              <a:t>"Moses! Moses!" Toe sê Moses: Hier is ek.</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s'n</a:t>
            </a:r>
            <a:r xmlns:a="http://schemas.openxmlformats.org/drawingml/2006/main">
              <a:rPr lang="af" altLang="en-US" sz="4000">
                <a:solidFill>
                  <a:srgbClr val="FF0000"/>
                </a:solidFill>
              </a:rPr>
              <a:t> </a:t>
            </a:r>
            <a:r xmlns:a="http://schemas.openxmlformats.org/drawingml/2006/main">
              <a:rPr lang="af" altLang="ko-KR" sz="4000">
                <a:solidFill>
                  <a:srgbClr val="FF0000"/>
                </a:solidFill>
              </a:rPr>
              <a:t>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t>Toe die engel van die HERE aan Gideon verskyn het, het hy gesê: Die HERE is met jou, magtige vegter.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Regters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af" altLang="ko-KR" b="1">
                <a:solidFill>
                  <a:schemeClr val="tx1">
                    <a:lumMod val="50000"/>
                    <a:lumOff val="50000"/>
                  </a:schemeClr>
                </a:solidFill>
              </a:rPr>
              <a:t>No. 26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af" altLang="ko-KR" sz="4000"/>
              <a:t>Simson, 'n sterk vegter.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Die vrou het geboorte gegee aan 'n seuntjie en hom Simson genoem. Hy het gegroei en die HERE het hom geseën,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af" altLang="ko-KR" sz="2800">
                <a:solidFill>
                  <a:schemeClr val="tx1">
                    <a:lumMod val="65000"/>
                    <a:lumOff val="35000"/>
                  </a:schemeClr>
                </a:solidFill>
              </a:rPr>
              <a:t>Regters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af" altLang="ko-KR" sz="2500">
                <a:solidFill>
                  <a:schemeClr val="tx1">
                    <a:lumMod val="65000"/>
                    <a:lumOff val="35000"/>
                  </a:schemeClr>
                </a:solidFill>
              </a:rPr>
              <a:t>Daar was 'n leier met die naam Simson onder die Israelitiese leiers. Hy was 'n man wat van geboorte af aan God afgesonder moes word.</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af" altLang="ko-KR" sz="2400">
                <a:solidFill>
                  <a:schemeClr val="tx1">
                    <a:lumMod val="65000"/>
                    <a:lumOff val="35000"/>
                  </a:schemeClr>
                </a:solidFill>
              </a:rPr>
              <a:t>Simson was 'n baie sterk vegter. As gevolg van Simson, kon Filistyne en die ander lande wat hulle onderdruk het nie die Israeliete onderdruk nie</a:t>
            </a:r>
            <a:r xmlns:a="http://schemas.openxmlformats.org/drawingml/2006/main">
              <a:rPr lang="af" altLang="en-US" sz="2400">
                <a:solidFill>
                  <a:schemeClr val="tx1">
                    <a:lumMod val="65000"/>
                    <a:lumOff val="35000"/>
                  </a:schemeClr>
                </a:solidFill>
              </a:rPr>
              <a:t> </a:t>
            </a:r>
            <a:r xmlns:a="http://schemas.openxmlformats.org/drawingml/2006/main">
              <a:rPr lang="af" altLang="ko-KR" sz="2400">
                <a:solidFill>
                  <a:schemeClr val="tx1">
                    <a:lumMod val="65000"/>
                    <a:lumOff val="35000"/>
                  </a:schemeClr>
                </a:solidFill>
              </a:rPr>
              <a:t>enige meer.</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af" altLang="ko-KR" sz="2400">
                <a:solidFill>
                  <a:schemeClr val="tx1">
                    <a:lumMod val="65000"/>
                    <a:lumOff val="35000"/>
                  </a:schemeClr>
                </a:solidFill>
              </a:rPr>
              <a:t>Sy krag kom uit sy hare. Maar sy hare is geskeer deurdat hy geflous is. So, hy het sy krag verloor.</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af" altLang="ko-KR" sz="2500">
                <a:solidFill>
                  <a:schemeClr val="tx1">
                    <a:lumMod val="65000"/>
                    <a:lumOff val="35000"/>
                  </a:schemeClr>
                </a:solidFill>
              </a:rPr>
              <a:t>Simson is gegryp en deur die vyand uitgelag. Hy was spyt dat hy geflous is weens arrogansie.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af" altLang="ko-KR" sz="2500">
                <a:solidFill>
                  <a:schemeClr val="tx1">
                    <a:lumMod val="65000"/>
                    <a:lumOff val="35000"/>
                  </a:schemeClr>
                </a:solidFill>
              </a:rPr>
              <a:t>Simson het tot God gebid om hom laastens weer te versterk. God het sy gebed verhoor en hom uiteindelik krag gegee.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af" altLang="ko-KR" sz="3200">
                <a:solidFill>
                  <a:schemeClr val="tx1">
                    <a:lumMod val="65000"/>
                    <a:lumOff val="35000"/>
                  </a:schemeClr>
                </a:solidFill>
              </a:rPr>
              <a:t>Simson was 'n man aan wie 'n spesiale genade en roeping van God gegee is.</a:t>
            </a:r>
            <a:r xmlns:a="http://schemas.openxmlformats.org/drawingml/2006/main">
              <a:rPr lang="af"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Maar as gevolg van sy arrogansie,</a:t>
            </a:r>
          </a:p>
          <a:p>
            <a:pPr xmlns:a="http://schemas.openxmlformats.org/drawingml/2006/main" algn="ctr"/>
            <a:r xmlns:a="http://schemas.openxmlformats.org/drawingml/2006/main">
              <a:rPr lang="af" altLang="ko-KR" sz="3200">
                <a:solidFill>
                  <a:schemeClr val="tx1">
                    <a:lumMod val="65000"/>
                    <a:lumOff val="35000"/>
                  </a:schemeClr>
                </a:solidFill>
              </a:rPr>
              <a:t>hy het hulle almal verloor.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Ons is ook God se geliefde kinders wat God se genade en sending ontvang het.</a:t>
            </a:r>
            <a:r xmlns:a="http://schemas.openxmlformats.org/drawingml/2006/main">
              <a:rPr lang="af"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Daarom moet ons verootmoedig voor die Woord van God.</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God luister na en beantwoord ons ernstige en opregte gebede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Geen.</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17</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Die</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Woord</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van</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400"/>
              <a:t>Tien rampe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Waar het Simson se krag vandaan gekom?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hare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arm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been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oog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af" altLang="en-US" sz="2800">
                <a:solidFill>
                  <a:srgbClr val="FF0000"/>
                </a:solidFill>
              </a:rPr>
              <a:t>① </a:t>
            </a:r>
            <a:r xmlns:a="http://schemas.openxmlformats.org/drawingml/2006/main">
              <a:rPr lang="af" altLang="ko-KR" sz="2800">
                <a:solidFill>
                  <a:srgbClr val="FF0000"/>
                </a:solidFill>
              </a:rPr>
              <a:t>hare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Die vrou het geboorte gegee aan 'n seuntjie en hom Simson genoem. Hy het gegroei en die HERE het hom geseën,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af" altLang="ko-KR" sz="2800">
                <a:solidFill>
                  <a:schemeClr val="tx1">
                    <a:lumMod val="65000"/>
                    <a:lumOff val="35000"/>
                  </a:schemeClr>
                </a:solidFill>
              </a:rPr>
              <a:t>Regters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No. 27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t>Ruth, 'n vrou met edele karakter</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bg1">
                    <a:lumMod val="50000"/>
                  </a:schemeClr>
                </a:solidFill>
              </a:rPr>
              <a:t>Jou volk sal my volk wees en jou God my God.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Rut</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Naomi, 'n Joodse vrou, het twee seuns gehad wat met heidene getrou het. Maar haar twee seuns is dood. So, sy is agtergelaat met haar twee weduwee-skoondogters.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Naomi het besluit om terug te draai na haar huis in Juda. Sy het vir haar twee skoondogters gesê om terug te keer huis toe. Maar haar tweede skoondogter het nie teruggegaan na haar tuisdorp nie, maar haar skoonma gevolg om in Juda te gaan woon.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Rut moes die oorskiet graan optel om by Naomi te woon, want sy het geen man gehad om 'n huishouding te bestuur nie.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Sy het toevallig die oorskiet graan opgetel in 'n land wat aan Boas behoort. Boas het gedink dat sy 'n edele vrou was en hy het met Rut getrou.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400">
                <a:solidFill>
                  <a:schemeClr val="tx1">
                    <a:lumMod val="65000"/>
                    <a:lumOff val="35000"/>
                  </a:schemeClr>
                </a:solidFill>
              </a:rPr>
              <a:t>Boas het Rut en Naomi as gesin ontvang en 'n gelukkige lewe gelei. Koning Dawid en Jesus het voortaan uit die geslag van Boas en Rut gekom.</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solidFill>
                  <a:schemeClr val="tx1">
                    <a:lumMod val="65000"/>
                    <a:lumOff val="35000"/>
                  </a:schemeClr>
                </a:solidFill>
              </a:rPr>
              <a:t>Rut was 'n heiden. Sy was 'n goeie en opregte vrou en het haar skoonma goed gedien.</a:t>
            </a:r>
          </a:p>
          <a:p>
            <a:pPr xmlns:a="http://schemas.openxmlformats.org/drawingml/2006/main" algn="ctr"/>
            <a:r xmlns:a="http://schemas.openxmlformats.org/drawingml/2006/main">
              <a:rPr lang="af" altLang="ko-KR" sz="3600">
                <a:solidFill>
                  <a:schemeClr val="tx1">
                    <a:lumMod val="65000"/>
                    <a:lumOff val="35000"/>
                  </a:schemeClr>
                </a:solidFill>
              </a:rPr>
              <a:t>So, sy was geseënd.</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Ons moet ook ons bure help</a:t>
            </a:r>
          </a:p>
          <a:p>
            <a:pPr xmlns:a="http://schemas.openxmlformats.org/drawingml/2006/main" algn="ctr"/>
            <a:r xmlns:a="http://schemas.openxmlformats.org/drawingml/2006/main">
              <a:rPr lang="af" altLang="ko-KR" sz="3600">
                <a:solidFill>
                  <a:schemeClr val="tx1">
                    <a:lumMod val="65000"/>
                    <a:lumOff val="35000"/>
                  </a:schemeClr>
                </a:solidFill>
              </a:rPr>
              <a:t>en God aanbid</a:t>
            </a:r>
          </a:p>
          <a:p>
            <a:pPr xmlns:a="http://schemas.openxmlformats.org/drawingml/2006/main" algn="ctr"/>
            <a:r xmlns:a="http://schemas.openxmlformats.org/drawingml/2006/main">
              <a:rPr lang="af" altLang="ko-KR" sz="3600">
                <a:solidFill>
                  <a:schemeClr val="tx1">
                    <a:lumMod val="65000"/>
                    <a:lumOff val="35000"/>
                  </a:schemeClr>
                </a:solidFill>
              </a:rPr>
              <a:t>met goeie en opregte hart.</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af" altLang="ko-KR" sz="3600">
                <a:solidFill>
                  <a:schemeClr val="tx1">
                    <a:lumMod val="65000"/>
                    <a:lumOff val="35000"/>
                  </a:schemeClr>
                </a:solidFill>
              </a:rPr>
              <a:t>En die Egiptenaars sal weet dat Ek die HERE is as Ek my hand teen Egipte uitstrek en die Israeliete daaruit lei.</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kyk nie na die uiterlike nie maar kyk na die hart.</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Waarom het Naomi van Moab na Juda teruggekeer huis toe?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omdat sy siek geword het..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omdat haar man gesterf het..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omdat haar twee seuns gesterf het..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omdat sy haar familie wou ontmoet..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③ </a:t>
            </a:r>
            <a:r xmlns:a="http://schemas.openxmlformats.org/drawingml/2006/main">
              <a:rPr lang="af" altLang="ko-KR" sz="2800">
                <a:solidFill>
                  <a:srgbClr val="FF0000"/>
                </a:solidFill>
              </a:rPr>
              <a:t>omdat haar twee seuns gesterf het..</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bg1">
                    <a:lumMod val="50000"/>
                  </a:schemeClr>
                </a:solidFill>
              </a:rPr>
              <a:t>Jou volk sal my volk wees en jou God my God.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Rut</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No. 28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400"/>
              <a:t>Hanna se gebed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En die seun Samuel het aanhou groei in grootte en in guns by die HERE en by die mense.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1 Samuel</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Hanna het geen seun gehad nie. So, sy was so hartseer dat sy tot God gebid het. "Ag, Vader God, as U vir my 'n seun gee, sal ek hom vir U gee vir al die dae van sy lewe."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God het haar gebed onthou en vir Hanna 'n seun met die naam Samuel gegee.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Hanna het haar seun gegee om God in die tempel te aanbid soos sy voorheen gebid het.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Samuel het in die tempel gewoon en God aanbid. Hy het baie genade van mense en God ontvang.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400">
                <a:solidFill>
                  <a:schemeClr val="tx1">
                    <a:lumMod val="65000"/>
                    <a:lumOff val="35000"/>
                  </a:schemeClr>
                </a:solidFill>
              </a:rPr>
              <a:t>Klein Samuel het goed grootgeword om 'n jong seun te wees. Toe, later, het hy 'n profeet geword wat na God se stem geluister het.</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Moses het God se bevel aan die Egiptiese koning, Farao, vertel. "Só sê die Here: Laat my volk trek, dat hulle My kan aanbid."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solidFill>
                  <a:schemeClr val="tx1">
                    <a:lumMod val="65000"/>
                    <a:lumOff val="35000"/>
                  </a:schemeClr>
                </a:solidFill>
              </a:rPr>
              <a:t>God het na Hanna se hele gebed geluister, haar onthou en dit volledig beantwoord.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God luister na al ons gebede.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Daarom moet ons bid</a:t>
            </a:r>
          </a:p>
          <a:p>
            <a:pPr xmlns:a="http://schemas.openxmlformats.org/drawingml/2006/main" algn="ctr"/>
            <a:r xmlns:a="http://schemas.openxmlformats.org/drawingml/2006/main">
              <a:rPr lang="af" altLang="ko-KR" sz="3200">
                <a:solidFill>
                  <a:schemeClr val="tx1">
                    <a:lumMod val="65000"/>
                    <a:lumOff val="35000"/>
                  </a:schemeClr>
                </a:solidFill>
              </a:rPr>
              <a:t>ernstig en eerlik.</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het ons gebed geluister en getrou geantwoord.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s'n</a:t>
            </a:r>
            <a:r xmlns:a="http://schemas.openxmlformats.org/drawingml/2006/main">
              <a:rPr lang="af" altLang="en-US" sz="4000">
                <a:solidFill>
                  <a:srgbClr val="FF0000"/>
                </a:solidFill>
              </a:rPr>
              <a:t> </a:t>
            </a:r>
            <a:r xmlns:a="http://schemas.openxmlformats.org/drawingml/2006/main">
              <a:rPr lang="af" altLang="ko-KR" sz="4000">
                <a:solidFill>
                  <a:srgbClr val="FF0000"/>
                </a:solidFill>
              </a:rPr>
              <a:t>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Hoekom was Hanna so hartseer?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as gevolg van maagpyn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as gevolg van geen geld nie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as gevolg van geen seun nie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omdat sy lelik was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③ </a:t>
            </a:r>
            <a:r xmlns:a="http://schemas.openxmlformats.org/drawingml/2006/main">
              <a:rPr lang="af" altLang="ko-KR" sz="2800">
                <a:solidFill>
                  <a:srgbClr val="FF0000"/>
                </a:solidFill>
              </a:rPr>
              <a:t>as gevolg van geen seun nie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En die seun Samuel het aanhou groei in grootte en in guns by die HERE en by die mense.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1 Samuel</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Geen.</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29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400"/>
              <a:t>Koning Saul, die eerste koning van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Die HERE antwoord: Luister na hulle en gee vir hulle 'n koning. Toe sê Samuel vir die manne van Israel: Gaan elkeen terug na sy stad toe.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1 Samuel</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"Ons het 'n koning nodig!" Israel het gevra om 'n koning vir hulle aan Samuel te gee.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“Ek sal vir hulle 'n koning gee soos hulle gevra het.” God het vir Samuel geantwoord.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God het Saul na Samuel toe gestuur. God het Samuel toegelaat om olie op sy kop te gooi om 'n koning van Israel te wees.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“Dit is ons leier, Saul.” Samuel het die Israeliete laat weet dat God Saul as leier van Israel aangestel het.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"Glad nie! Wie is God? Ek is 'n god.” Farao het dit ten sterkste geweier.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400">
                <a:solidFill>
                  <a:schemeClr val="tx1">
                    <a:lumMod val="65000"/>
                    <a:lumOff val="35000"/>
                  </a:schemeClr>
                </a:solidFill>
              </a:rPr>
              <a:t>Aanvanklik het Saul die Israeliete goed gelei deur God se wil getrou te gehoorsaam. Hy het egter 'n slegte koning geword wat God se wil verraai het weens sy arrogansie en trots.</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solidFill>
                  <a:schemeClr val="tx1">
                    <a:lumMod val="65000"/>
                    <a:lumOff val="35000"/>
                  </a:schemeClr>
                </a:solidFill>
              </a:rPr>
              <a:t>Saul was eers nederig.</a:t>
            </a:r>
          </a:p>
          <a:p>
            <a:pPr xmlns:a="http://schemas.openxmlformats.org/drawingml/2006/main" algn="ctr"/>
            <a:r xmlns:a="http://schemas.openxmlformats.org/drawingml/2006/main">
              <a:rPr lang="af" altLang="ko-KR" sz="3600">
                <a:solidFill>
                  <a:schemeClr val="tx1">
                    <a:lumMod val="65000"/>
                    <a:lumOff val="35000"/>
                  </a:schemeClr>
                </a:solidFill>
              </a:rPr>
              <a:t>Maar nadat hy 'n koning geword het,</a:t>
            </a:r>
          </a:p>
          <a:p>
            <a:pPr xmlns:a="http://schemas.openxmlformats.org/drawingml/2006/main" algn="ctr"/>
            <a:r xmlns:a="http://schemas.openxmlformats.org/drawingml/2006/main">
              <a:rPr lang="af" altLang="ko-KR" sz="3600">
                <a:solidFill>
                  <a:schemeClr val="tx1">
                    <a:lumMod val="65000"/>
                    <a:lumOff val="35000"/>
                  </a:schemeClr>
                </a:solidFill>
              </a:rPr>
              <a:t>hy het nie meer God se wil gehoorsaam nie.</a:t>
            </a:r>
          </a:p>
          <a:p>
            <a:pPr xmlns:a="http://schemas.openxmlformats.org/drawingml/2006/main" algn="ctr"/>
            <a:r xmlns:a="http://schemas.openxmlformats.org/drawingml/2006/main">
              <a:rPr lang="af" altLang="ko-KR" sz="3600">
                <a:solidFill>
                  <a:schemeClr val="tx1">
                    <a:lumMod val="65000"/>
                    <a:lumOff val="35000"/>
                  </a:schemeClr>
                </a:solidFill>
              </a:rPr>
              <a:t>Hy het arrogant en hebsug geword.</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Jy moet voortdurend nederig wees wanneer jou Vader God jou ophef.</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het die nederiges lief,</a:t>
            </a:r>
          </a:p>
          <a:p>
            <a:r xmlns:a="http://schemas.openxmlformats.org/drawingml/2006/main">
              <a:rPr lang="af" altLang="ko-KR" sz="3600">
                <a:solidFill>
                  <a:schemeClr val="tx1">
                    <a:lumMod val="65000"/>
                    <a:lumOff val="35000"/>
                  </a:schemeClr>
                </a:solidFill>
              </a:rPr>
              <a:t>maar verwerp die trotses.</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Wat het die Israeliete vir Samuel gevra?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kos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koning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Die Woord van God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huis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② </a:t>
            </a:r>
            <a:r xmlns:a="http://schemas.openxmlformats.org/drawingml/2006/main">
              <a:rPr lang="af" altLang="ko-KR" sz="2800">
                <a:solidFill>
                  <a:srgbClr val="FF0000"/>
                </a:solidFill>
              </a:rPr>
              <a:t>koning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Die HERE antwoord: Luister na hulle en gee vir hulle 'n koning. Toe sê Samuel vir die manne van Israel: Gaan elkeen terug na sy stad toe.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1 Samuel</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Geen.</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30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t>Jong seun, Dawid wat Goliat vermoor het</a:t>
            </a:r>
            <a:r xmlns:a="http://schemas.openxmlformats.org/drawingml/2006/main">
              <a:rPr lang="af"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Dawid het vir die Filistyn gesê: Jy kom teen my met swaard en spies en spies, maar ek kom teen jou in die Naam van die Here die Almagtige, die God van die leërs van Israel, wat jy uitgedaag het.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1 Samuel</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500">
                <a:solidFill>
                  <a:schemeClr val="tx1">
                    <a:lumMod val="65000"/>
                    <a:lumOff val="35000"/>
                  </a:schemeClr>
                </a:solidFill>
              </a:rPr>
              <a:t>Daar was 'n reuse soldaat met die naam van Goliat in die Filistynse kamp. Hy het God se naam beledig deur 'n geveg te begin.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400">
                <a:solidFill>
                  <a:schemeClr val="tx1">
                    <a:lumMod val="65000"/>
                    <a:lumOff val="35000"/>
                  </a:schemeClr>
                </a:solidFill>
              </a:rPr>
              <a:t>Niemand het dit gewaag om teen hom te veg omdat hy hom verskrik het nie.</a:t>
            </a:r>
          </a:p>
          <a:p>
            <a:r xmlns:a="http://schemas.openxmlformats.org/drawingml/2006/main">
              <a:rPr lang="af" altLang="ko-KR" sz="2400">
                <a:solidFill>
                  <a:schemeClr val="tx1">
                    <a:lumMod val="65000"/>
                    <a:lumOff val="35000"/>
                  </a:schemeClr>
                </a:solidFill>
              </a:rPr>
              <a:t>In daardie tyd, jong seun, het Dawid vir koning Saul gesê: Ek sal gaan en teen hom veg.</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"Ek kan hom verslaan as God met my is."</a:t>
            </a:r>
          </a:p>
          <a:p>
            <a:r xmlns:a="http://schemas.openxmlformats.org/drawingml/2006/main">
              <a:rPr lang="af" altLang="ko-KR" sz="2800">
                <a:solidFill>
                  <a:schemeClr val="tx1">
                    <a:lumMod val="65000"/>
                    <a:lumOff val="35000"/>
                  </a:schemeClr>
                </a:solidFill>
              </a:rPr>
              <a:t>Dawid het Goliat genader met vyf gladde klippe.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Moses het tot God gebid. “Here, laat weet my asseblief wat U van nou af gaan doen.”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500">
                <a:solidFill>
                  <a:schemeClr val="tx1">
                    <a:lumMod val="65000"/>
                    <a:lumOff val="35000"/>
                  </a:schemeClr>
                </a:solidFill>
              </a:rPr>
              <a:t>Dawid het vir Goliat gesê wat teen hom gekom het met swaard en spies. "Ek veg teen jou in die Naam van Yahweh God!"</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600">
                <a:solidFill>
                  <a:schemeClr val="tx1">
                    <a:lumMod val="65000"/>
                    <a:lumOff val="35000"/>
                  </a:schemeClr>
                </a:solidFill>
              </a:rPr>
              <a:t>Dawid het 'n klip gegooi en Goliat op sy voorkop geslaan.</a:t>
            </a:r>
          </a:p>
          <a:p>
            <a:r xmlns:a="http://schemas.openxmlformats.org/drawingml/2006/main">
              <a:rPr lang="af" altLang="ko-KR" sz="2600">
                <a:solidFill>
                  <a:schemeClr val="tx1">
                    <a:lumMod val="65000"/>
                    <a:lumOff val="35000"/>
                  </a:schemeClr>
                </a:solidFill>
              </a:rPr>
              <a:t>Dawid het met God se hulp oorwinning oor hierdie stryd behaal.</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solidFill>
                  <a:schemeClr val="tx1">
                    <a:lumMod val="65000"/>
                    <a:lumOff val="35000"/>
                  </a:schemeClr>
                </a:solidFill>
              </a:rPr>
              <a:t>Israel se soldate was bang</a:t>
            </a:r>
            <a:r xmlns:a="http://schemas.openxmlformats.org/drawingml/2006/main">
              <a:rPr lang="af" altLang="en-US" sz="3200">
                <a:solidFill>
                  <a:schemeClr val="tx1">
                    <a:lumMod val="65000"/>
                    <a:lumOff val="35000"/>
                  </a:schemeClr>
                </a:solidFill>
              </a:rPr>
              <a:t> </a:t>
            </a:r>
            <a:r xmlns:a="http://schemas.openxmlformats.org/drawingml/2006/main">
              <a:rPr lang="af" altLang="ko-KR" sz="3200">
                <a:solidFill>
                  <a:schemeClr val="tx1">
                    <a:lumMod val="65000"/>
                    <a:lumOff val="35000"/>
                  </a:schemeClr>
                </a:solidFill>
              </a:rPr>
              <a:t>van die reuse Goliat. Hulle was bang vir hom.</a:t>
            </a:r>
          </a:p>
          <a:p>
            <a:pPr xmlns:a="http://schemas.openxmlformats.org/drawingml/2006/main" algn="ctr"/>
            <a:r xmlns:a="http://schemas.openxmlformats.org/drawingml/2006/main">
              <a:rPr lang="af" altLang="ko-KR" sz="3200">
                <a:solidFill>
                  <a:schemeClr val="tx1">
                    <a:lumMod val="65000"/>
                    <a:lumOff val="35000"/>
                  </a:schemeClr>
                </a:solidFill>
              </a:rPr>
              <a:t>Dawid, wat in God se beskerming geglo het, het egter dapper teen hom geveg en hom verslaan.</a:t>
            </a:r>
          </a:p>
          <a:p>
            <a:pPr xmlns:a="http://schemas.openxmlformats.org/drawingml/2006/main" algn="ctr"/>
            <a:r xmlns:a="http://schemas.openxmlformats.org/drawingml/2006/main">
              <a:rPr lang="af" altLang="ko-KR" sz="3200">
                <a:solidFill>
                  <a:schemeClr val="tx1">
                    <a:lumMod val="65000"/>
                    <a:lumOff val="35000"/>
                  </a:schemeClr>
                </a:solidFill>
              </a:rPr>
              <a:t>Ons moet glo dat God ons altyd beskerm. Ons kan moed hê deur te glo dat God ons in enige omstandighede sal beskerm.</a:t>
            </a:r>
          </a:p>
          <a:p>
            <a:pPr xmlns:a="http://schemas.openxmlformats.org/drawingml/2006/main" algn="ctr"/>
            <a:r xmlns:a="http://schemas.openxmlformats.org/drawingml/2006/main">
              <a:rPr lang="af" altLang="ko-KR" sz="3200">
                <a:solidFill>
                  <a:schemeClr val="tx1">
                    <a:lumMod val="65000"/>
                    <a:lumOff val="35000"/>
                  </a:schemeClr>
                </a:solidFill>
              </a:rPr>
              <a:t>Moed wat uit geloof in God kom, kan enige vrees oorkom.</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gee oorwinning aan diegene wat vir Hom veg.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Wat was dit wat Dawid na Goliat gegooi het?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swaard</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spies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klip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skild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③ </a:t>
            </a:r>
            <a:r xmlns:a="http://schemas.openxmlformats.org/drawingml/2006/main">
              <a:rPr lang="af" altLang="ko-KR" sz="2800">
                <a:solidFill>
                  <a:srgbClr val="FF0000"/>
                </a:solidFill>
              </a:rPr>
              <a:t>klip</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Dawid het vir die Filistyn gesê: Jy kom teen my met swaard en spies en spies, maar ek kom teen jou in die Naam van die Here die Almagtige, die God van die leërs van Israel, wat jy uitgedaag het.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1 Samuel</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700">
                <a:solidFill>
                  <a:schemeClr val="tx1">
                    <a:lumMod val="65000"/>
                    <a:lumOff val="35000"/>
                  </a:schemeClr>
                </a:solidFill>
              </a:rPr>
              <a:t>God het tien rampe oor die hele Egipteland laat val. Egiptiese mense en Farao het begin weet wie die ware God is.</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“Moses, gaan nou uit Egipte saam met al jou Israeliete.” Farao het geen ander keuse gehad as om hulle te laat gaan nie.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solidFill>
                  <a:schemeClr val="tx1">
                    <a:lumMod val="65000"/>
                    <a:lumOff val="35000"/>
                  </a:schemeClr>
                </a:solidFill>
              </a:rPr>
              <a:t>Farao het gedink dat hy die sterkste was deur God te ignoreer.</a:t>
            </a:r>
            <a:r xmlns:a="http://schemas.openxmlformats.org/drawingml/2006/main">
              <a:rPr lang="af"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Hy moes dus onder groot rampe verkeer.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Ons moet bely dat God die Almagtige is, nie ons nie.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Toe die HERE sien dat hy oorgegaan het om te kyk, het God na hom geroep</a:t>
            </a:r>
          </a:p>
          <a:p>
            <a:r xmlns:a="http://schemas.openxmlformats.org/drawingml/2006/main">
              <a:rPr lang="af" altLang="ko-KR" sz="3600">
                <a:solidFill>
                  <a:schemeClr val="tx1">
                    <a:lumMod val="65000"/>
                    <a:lumOff val="35000"/>
                  </a:schemeClr>
                </a:solidFill>
              </a:rPr>
              <a:t>van binne die bos,</a:t>
            </a:r>
          </a:p>
          <a:p>
            <a:r xmlns:a="http://schemas.openxmlformats.org/drawingml/2006/main">
              <a:rPr lang="af" altLang="ko-KR" sz="3600">
                <a:solidFill>
                  <a:schemeClr val="tx1">
                    <a:lumMod val="65000"/>
                    <a:lumOff val="35000"/>
                  </a:schemeClr>
                </a:solidFill>
              </a:rPr>
              <a:t>"Moses! Moses!" Toe sê Moses: Hier is ek.</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is anders as afgode of ander valse gode.</a:t>
            </a:r>
          </a:p>
          <a:p>
            <a:r xmlns:a="http://schemas.openxmlformats.org/drawingml/2006/main">
              <a:rPr lang="af" altLang="ko-KR" sz="3600">
                <a:solidFill>
                  <a:schemeClr val="tx1">
                    <a:lumMod val="65000"/>
                    <a:lumOff val="35000"/>
                  </a:schemeClr>
                </a:solidFill>
              </a:rPr>
              <a:t>God leef en werk met Sy magtige krag.</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Hoeveel rampe het God oor Egipte laat val?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vyf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sewe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twaalf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tien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④ </a:t>
            </a:r>
            <a:r xmlns:a="http://schemas.openxmlformats.org/drawingml/2006/main">
              <a:rPr lang="af" altLang="ko-KR" sz="2800">
                <a:solidFill>
                  <a:srgbClr val="FF0000"/>
                </a:solidFill>
              </a:rPr>
              <a:t>tien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af" altLang="ko-KR" sz="3600">
                <a:solidFill>
                  <a:schemeClr val="tx1">
                    <a:lumMod val="65000"/>
                    <a:lumOff val="35000"/>
                  </a:schemeClr>
                </a:solidFill>
              </a:rPr>
              <a:t>En die Egiptenaars sal weet dat Ek die HERE is as Ek my hand teen Egipte uitstrek en die Israeliete daaruit lei.</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GEEN. 18</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400"/>
              <a:t>'n Wolkpilaar</a:t>
            </a:r>
          </a:p>
          <a:p>
            <a:pPr xmlns:a="http://schemas.openxmlformats.org/drawingml/2006/main" algn="ctr"/>
            <a:r xmlns:a="http://schemas.openxmlformats.org/drawingml/2006/main">
              <a:rPr lang="af" altLang="ko-KR" sz="4400"/>
              <a:t>en 'n Vuurkolom</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Bedags het die HERE voor hulle uit gegaan in 'n wolkkolom om hulle op hul pad te lei en snags in 'n vuurkolom om hulle lig te gee, sodat hulle bedags en nag kon reis.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Die Israelitiese volk het vir 430 jaar in Egipte gewoon. Hulle het Egipte verlaat om terug te gaan na die beloofde land Kanaän aan die einde van die 430 jaar.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"Hoe kan ons die regte pad kry?", "Wat as ons slegte mense op pad ontmoet?" Hulle was baie bekommerd.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Op daardie tydstip het God vir hulle bewyse gewys dat hy hulle lei. Dit was die wolkkolom.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Snags het dit die vuurkolom geword. So het God hulle nag en dag gelei.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400">
                <a:solidFill>
                  <a:schemeClr val="tx1">
                    <a:lumMod val="65000"/>
                    <a:lumOff val="35000"/>
                  </a:schemeClr>
                </a:solidFill>
              </a:rPr>
              <a:t>“Ons is nie bang nie, want God is met ons!” Israelitiese mense het God gedank dat Hy hulle met die wolkkolom en die vuurkolom gelei het.</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af" altLang="ko-KR" sz="2800">
                <a:solidFill>
                  <a:schemeClr val="tx1">
                    <a:lumMod val="65000"/>
                    <a:lumOff val="35000"/>
                  </a:schemeClr>
                </a:solidFill>
              </a:rPr>
              <a:t>Eendag, toe Moses sien hoe 'n Egiptenaar 'n Israeliet slaan, het hy kwaad geword, sy volk gekies en die Egiptenaar doodgemaak.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s'n</a:t>
            </a:r>
            <a:r xmlns:a="http://schemas.openxmlformats.org/drawingml/2006/main">
              <a:rPr lang="af" altLang="en-US" sz="4000">
                <a:solidFill>
                  <a:srgbClr val="FF0000"/>
                </a:solidFill>
              </a:rPr>
              <a:t> </a:t>
            </a:r>
            <a:r xmlns:a="http://schemas.openxmlformats.org/drawingml/2006/main">
              <a:rPr lang="af" altLang="ko-KR" sz="4000">
                <a:solidFill>
                  <a:srgbClr val="FF0000"/>
                </a:solidFill>
              </a:rPr>
              <a:t>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solidFill>
                  <a:schemeClr val="tx1">
                    <a:lumMod val="65000"/>
                    <a:lumOff val="35000"/>
                  </a:schemeClr>
                </a:solidFill>
              </a:rPr>
              <a:t>Toe baie Israelitiese mense deur gevaarlike woestyn getrek het, het God vir hulle bewyse gewys dat Hy hulle gelei en beskerm het met die wolkkolom en die vuurkolom.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Nou, God is met my en beskerm my. Kom ons dank God.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is altyd met ons.</a:t>
            </a:r>
          </a:p>
          <a:p>
            <a:r xmlns:a="http://schemas.openxmlformats.org/drawingml/2006/main">
              <a:rPr lang="af" altLang="ko-KR" sz="3600">
                <a:solidFill>
                  <a:schemeClr val="tx1">
                    <a:lumMod val="65000"/>
                    <a:lumOff val="35000"/>
                  </a:schemeClr>
                </a:solidFill>
              </a:rPr>
              <a:t>En hy beskerm ons dag en nag.</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Waarmee het God hulle gelei toe Israelitiese mense uit Egipte vertrek het?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die wolkkolom en die vuurkolom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voël en visse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son en maan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hond en kat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① </a:t>
            </a:r>
            <a:r xmlns:a="http://schemas.openxmlformats.org/drawingml/2006/main">
              <a:rPr lang="af" altLang="ko-KR" sz="2800">
                <a:solidFill>
                  <a:srgbClr val="FF0000"/>
                </a:solidFill>
              </a:rPr>
              <a:t>die wolkkolom en die vuurkolom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Bedags het die HERE voor hulle uit gegaan in 'n wolkkolom om hulle op hul pad te lei en snags in 'n vuurkolom om hulle lig te gee, sodat hulle bedags en nag kon reis.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No. 19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400"/>
              <a:t>Israeliete wat op droë grond deur die verdeelde see gaan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Toe het Moses sy hand oor die see uitgesteek, en die hele nag het die HERE die see met 'n sterk oostewind teruggedryf en dit in droë grond verander. Die waters is verdeel,</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14:</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Moses en die Israeliete het die Rooi See ontmoet op pad na Kanaän.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Egiptenare het die Israeliete agtervolg om hulle weer te vang.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Toe gebeur daar 'n wonderlike ding! God het die Rooi See laat verdeel en die Israeliete op die droë grond oorgestap.</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Egiptiese soldate het hulle agtervolg, maar die see het weer teruggegaan, al die Egiptiese soldate is in die see oorstroom. Nie een van hulle het oorleef nie.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af" altLang="ko-KR" sz="2800">
                <a:solidFill>
                  <a:schemeClr val="tx1">
                    <a:lumMod val="65000"/>
                    <a:lumOff val="35000"/>
                  </a:schemeClr>
                </a:solidFill>
              </a:rPr>
              <a:t>Toe Farao hiervan hoor, was Moses bang vir hom en het uit die Egiptiese paleis gevlug en in die Midian-woestyn gaan woon.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Ons dank God dat Hy ons gered het! Alle Israeliete het vreugdevolle liedere met groot plesier gesing.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solidFill>
                  <a:schemeClr val="tx1">
                    <a:lumMod val="65000"/>
                    <a:lumOff val="35000"/>
                  </a:schemeClr>
                </a:solidFill>
              </a:rPr>
              <a:t>God het die Israeliete uit hulle desperate situasie gered.</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Ek was ook in die situasie om weens sonde te sterf, maar God het Jesus gestuur om my te red!</a:t>
            </a:r>
          </a:p>
          <a:p>
            <a:pPr xmlns:a="http://schemas.openxmlformats.org/drawingml/2006/main" algn="ctr"/>
            <a:r xmlns:a="http://schemas.openxmlformats.org/drawingml/2006/main">
              <a:rPr lang="af" altLang="ko-KR" sz="3600">
                <a:solidFill>
                  <a:schemeClr val="tx1">
                    <a:lumMod val="65000"/>
                    <a:lumOff val="35000"/>
                  </a:schemeClr>
                </a:solidFill>
              </a:rPr>
              <a:t>God het my gered van die ewige dood!</a:t>
            </a:r>
          </a:p>
          <a:p>
            <a:pPr xmlns:a="http://schemas.openxmlformats.org/drawingml/2006/main" algn="ctr"/>
            <a:r xmlns:a="http://schemas.openxmlformats.org/drawingml/2006/main">
              <a:rPr lang="af" altLang="ko-KR" sz="3600">
                <a:solidFill>
                  <a:schemeClr val="tx1">
                    <a:lumMod val="65000"/>
                    <a:lumOff val="35000"/>
                  </a:schemeClr>
                </a:solidFill>
              </a:rPr>
              <a:t>O, Vader God, baie dankie!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 is?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is ons verlosser wat sy volk op 'n wonderlike manier red.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Hoe het die Israeliete oor die Rooi See gegaan?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God het vir hulle 'n groot skip gestuur.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God het hulle op die seewater laat loop.</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God het die Rooi See verdeel en hulle laat loop</a:t>
            </a:r>
          </a:p>
          <a:p>
            <a:r xmlns:a="http://schemas.openxmlformats.org/drawingml/2006/main">
              <a:rPr lang="af" altLang="ko-KR" sz="2800">
                <a:solidFill>
                  <a:schemeClr val="tx1">
                    <a:lumMod val="65000"/>
                    <a:lumOff val="35000"/>
                  </a:schemeClr>
                </a:solidFill>
              </a:rPr>
              <a:t>die droë grond.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God het hulle oor die see laat vlieg.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③ </a:t>
            </a:r>
            <a:r xmlns:a="http://schemas.openxmlformats.org/drawingml/2006/main">
              <a:rPr lang="af" altLang="ko-KR" sz="2800">
                <a:solidFill>
                  <a:srgbClr val="FF0000"/>
                </a:solidFill>
              </a:rPr>
              <a:t>God het die Rooi See verdeel en hulle laat loop</a:t>
            </a:r>
          </a:p>
          <a:p>
            <a:r xmlns:a="http://schemas.openxmlformats.org/drawingml/2006/main">
              <a:rPr lang="af" altLang="ko-KR" sz="2800">
                <a:solidFill>
                  <a:srgbClr val="FF0000"/>
                </a:solidFill>
              </a:rPr>
              <a:t>die droë grond.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Toe het Moses sy hand oor die see uitgesteek, en die hele nag het die HERE die see met 'n sterk oostewind teruggedryf en dit in droë grond verander. Die waters is verdeel,</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14:</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No. 20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t>God wat vleis in die steek gelaat het</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bg1">
                    <a:lumMod val="50000"/>
                  </a:schemeClr>
                </a:solidFill>
              </a:rPr>
              <a:t>"Ek het die gekerm van die Israeliete gehoor. Sê vir hulle: Teen skemer sal julle vleis eet, en in die môre sal julle versadig word van brood. Dan sal julle weet dat Ek die HERE julle God is."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Die Israeliete het geen kos in die woestyn gehad nie. Toe het hulle teen Moses en God gemor.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Toe sê die Here vir Moses. “Ek sal vir jou kos uit die hemel laat sak.”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In die oggend het dun vlokkies soos ryp op die woestynvloer verskyn.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af" altLang="ko-KR" sz="2800">
                <a:solidFill>
                  <a:schemeClr val="tx1">
                    <a:lumMod val="65000"/>
                    <a:lumOff val="35000"/>
                  </a:schemeClr>
                </a:solidFill>
              </a:rPr>
              <a:t>Moses het 40 jaar lank as herder geleef en op die ou end het hy 80 jaar oud geword.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In die aand het kwartels oor hulle gekom en neergeval en die laer bedek. Hulle het dit bymekaargemaak, gekook en geëet. Hulle het nie eers in die woestyn uitgehonger nie.</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600">
                <a:solidFill>
                  <a:schemeClr val="tx1">
                    <a:lumMod val="65000"/>
                    <a:lumOff val="35000"/>
                  </a:schemeClr>
                </a:solidFill>
              </a:rPr>
              <a:t>“Dankie, God!” Moses en die Israeliete was verstom oor God se almagtige krag.</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solidFill>
                  <a:schemeClr val="tx1">
                    <a:lumMod val="65000"/>
                    <a:lumOff val="35000"/>
                  </a:schemeClr>
                </a:solidFill>
              </a:rPr>
              <a:t>God het Sy mense daaglikse voedsel voorsien met wonderlike manier en Sy almagtige krag selfs in die woestyn waar hulle niks kon vind nie.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Ons glo dat God ons behoeftes met Sy wonderlike weg getrou sal voorsien.</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 is?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Hy is wonderlike God wat ons behoeftes vooraf ken en sy wonderlike manier daarvoor voorsien.</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Wat het God vir Sy uitgehongerde mense voorsien?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Manna en Kwartel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Brood en melk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Vleis en Water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Rys en sop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① </a:t>
            </a:r>
            <a:r xmlns:a="http://schemas.openxmlformats.org/drawingml/2006/main">
              <a:rPr lang="af" altLang="ko-KR" sz="2800">
                <a:solidFill>
                  <a:srgbClr val="FF0000"/>
                </a:solidFill>
              </a:rPr>
              <a:t>Manna en Kwartel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bg1">
                    <a:lumMod val="50000"/>
                  </a:schemeClr>
                </a:solidFill>
              </a:rPr>
              <a:t>"Ek het die gekerm van die Israeliete gehoor. Sê vir hulle: Teen skemer sal julle vleis eet, en in die môre sal julle versadig word van brood. Dan sal julle weet dat Ek die HERE julle God is."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af" altLang="ko-KR" b="1">
                <a:solidFill>
                  <a:schemeClr val="tx1">
                    <a:lumMod val="50000"/>
                    <a:lumOff val="50000"/>
                  </a:schemeClr>
                </a:solidFill>
              </a:rPr>
              <a:t>Geen.</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21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af" altLang="ko-KR" sz="4000"/>
              <a:t>Die Tien Gebooie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Moses was daar by die HERE veertig dae en veertig nagte sonder om te eet</a:t>
            </a:r>
          </a:p>
          <a:p>
            <a:r xmlns:a="http://schemas.openxmlformats.org/drawingml/2006/main">
              <a:rPr lang="af" altLang="ko-KR" sz="3600">
                <a:solidFill>
                  <a:schemeClr val="tx1">
                    <a:lumMod val="65000"/>
                    <a:lumOff val="35000"/>
                  </a:schemeClr>
                </a:solidFill>
              </a:rPr>
              <a:t>brood of drinkwater. En hy het op die tafels die woorde van die verbond geskrywe, die Tien Gebooie.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af" altLang="ko-KR" sz="2800">
                <a:solidFill>
                  <a:schemeClr val="tx1">
                    <a:lumMod val="65000"/>
                    <a:lumOff val="35000"/>
                  </a:schemeClr>
                </a:solidFill>
              </a:rPr>
              <a:t>Eksodus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af" altLang="ko-KR" sz="2800">
                <a:solidFill>
                  <a:schemeClr val="tx1">
                    <a:lumMod val="65000"/>
                    <a:lumOff val="35000"/>
                  </a:schemeClr>
                </a:solidFill>
              </a:rPr>
              <a:t>Die Israeliete het by die berg Horeb (die berg Sinai) aangekom. Die heerlikheid van die Here God was vol op die Mont Sinai (berg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af" altLang="ko-KR" sz="2800">
                <a:solidFill>
                  <a:schemeClr val="tx1">
                    <a:lumMod val="65000"/>
                    <a:lumOff val="35000"/>
                  </a:schemeClr>
                </a:solidFill>
              </a:rPr>
              <a:t>God het vir Moses gesê: “Klim op na My toe op die berg.” Moses het op die berg van God geklim.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af" altLang="ko-KR" sz="2800">
                <a:solidFill>
                  <a:schemeClr val="tx1">
                    <a:lumMod val="65000"/>
                    <a:lumOff val="35000"/>
                  </a:schemeClr>
                </a:solidFill>
              </a:rPr>
              <a:t>Eendag het God na hom in die brandende bos geroep en vir hom gesê. “Ek stuur jou na Farao om my volk, die Israeliete, uit Egipte te red.”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af" altLang="ko-KR" sz="2800">
                <a:solidFill>
                  <a:schemeClr val="tx1">
                    <a:lumMod val="65000"/>
                    <a:lumOff val="35000"/>
                  </a:schemeClr>
                </a:solidFill>
              </a:rPr>
              <a:t>Die Here God het op die berg Horeb ontmoet.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af" altLang="ko-KR" sz="2800">
                <a:solidFill>
                  <a:schemeClr val="tx1">
                    <a:lumMod val="65000"/>
                    <a:lumOff val="35000"/>
                  </a:schemeClr>
                </a:solidFill>
              </a:rPr>
              <a:t>God het vir Moses die kliptafels gegee. God het die wette en bevele daarop geskryf vir die Israeliete om die Tien Gebooie te onderhou.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af" altLang="ko-KR" sz="2600">
                <a:solidFill>
                  <a:schemeClr val="tx1">
                    <a:lumMod val="65000"/>
                    <a:lumOff val="35000"/>
                  </a:schemeClr>
                </a:solidFill>
              </a:rPr>
              <a:t>“Dankie, Here, dat U vir ons die wette gee.”</a:t>
            </a:r>
          </a:p>
          <a:p>
            <a:r xmlns:a="http://schemas.openxmlformats.org/drawingml/2006/main">
              <a:rPr lang="af" altLang="ko-KR" sz="2600">
                <a:solidFill>
                  <a:schemeClr val="tx1">
                    <a:lumMod val="65000"/>
                    <a:lumOff val="35000"/>
                  </a:schemeClr>
                </a:solidFill>
              </a:rPr>
              <a:t>Moses het gedink: "Ek sal hierdie kosbare Tien Gebooie verlos en leer."</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af" altLang="ko-KR" sz="3200">
                <a:solidFill>
                  <a:schemeClr val="tx1">
                    <a:lumMod val="65000"/>
                    <a:lumOff val="35000"/>
                  </a:schemeClr>
                </a:solidFill>
              </a:rPr>
              <a:t>Die Tien Gebooie is die kosbare regulasies wat God vir ons lewe gegee het.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Wanneer ons God se wette gehoorsaam, sal God tevrede wees met ons lewe.</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God het vir ons die wette en die Tien Gebooie gegee.</a:t>
            </a:r>
          </a:p>
          <a:p>
            <a:endParaRPr lang="en-US" altLang="ko-KR" sz="3600">
              <a:solidFill>
                <a:schemeClr val="tx1">
                  <a:lumMod val="65000"/>
                  <a:lumOff val="35000"/>
                </a:schemeClr>
              </a:solidFill>
            </a:endParaRPr>
          </a:p>
          <a:p>
            <a:r xmlns:a="http://schemas.openxmlformats.org/drawingml/2006/main">
              <a:rPr lang="af" altLang="ko-KR" sz="3600">
                <a:solidFill>
                  <a:schemeClr val="tx1">
                    <a:lumMod val="65000"/>
                    <a:lumOff val="35000"/>
                  </a:schemeClr>
                </a:solidFill>
              </a:rPr>
              <a:t>God het Hom deur hierdie wette en gebooie aan ons bekend gemaak.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af" altLang="ko-KR" sz="3200">
                <a:solidFill>
                  <a:schemeClr val="tx1">
                    <a:lumMod val="65000"/>
                    <a:lumOff val="35000"/>
                  </a:schemeClr>
                </a:solidFill>
              </a:rPr>
              <a:t>Waar het God die Tien Gebooie geskryf?</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Hout tablet</a:t>
            </a:r>
            <a:r xmlns:a="http://schemas.openxmlformats.org/drawingml/2006/main">
              <a:rPr lang="af"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Modder</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tablet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Papier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Kliptablet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af" altLang="en-US" sz="2800">
                <a:solidFill>
                  <a:srgbClr val="FF0000"/>
                </a:solidFill>
              </a:rPr>
              <a:t>④ </a:t>
            </a:r>
            <a:r xmlns:a="http://schemas.openxmlformats.org/drawingml/2006/main">
              <a:rPr lang="af" altLang="ko-KR" sz="2800">
                <a:solidFill>
                  <a:srgbClr val="FF0000"/>
                </a:solidFill>
              </a:rPr>
              <a:t>Kliptablet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Moses was daar by die HERE veertig dae en veertig nagte sonder om te eet</a:t>
            </a:r>
          </a:p>
          <a:p>
            <a:r xmlns:a="http://schemas.openxmlformats.org/drawingml/2006/main">
              <a:rPr lang="af" altLang="ko-KR" sz="3600">
                <a:solidFill>
                  <a:schemeClr val="tx1">
                    <a:lumMod val="65000"/>
                    <a:lumOff val="35000"/>
                  </a:schemeClr>
                </a:solidFill>
              </a:rPr>
              <a:t>brood of drinkwater. En hy het op die tafels die woorde van die verbond geskrywe, die Tien Gebooie.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af" altLang="ko-KR" sz="2800">
                <a:solidFill>
                  <a:schemeClr val="tx1">
                    <a:lumMod val="65000"/>
                    <a:lumOff val="35000"/>
                  </a:schemeClr>
                </a:solidFill>
              </a:rPr>
              <a:t>Eksodus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No. 22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400"/>
              <a:t>Die Goue Kalf</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bg1">
                    <a:lumMod val="50000"/>
                  </a:schemeClr>
                </a:solidFill>
              </a:rPr>
              <a:t>Hy het gevat wat hulle hom gegee het en dit in 'n afgod gemaak in die vorm</a:t>
            </a:r>
          </a:p>
          <a:p>
            <a:r xmlns:a="http://schemas.openxmlformats.org/drawingml/2006/main">
              <a:rPr lang="af" altLang="ko-KR" sz="3600">
                <a:solidFill>
                  <a:schemeClr val="bg1">
                    <a:lumMod val="50000"/>
                  </a:schemeClr>
                </a:solidFill>
              </a:rPr>
              <a:t>van 'n kalf, maak dit met 'n gereedskap. Toe sê hulle: Dit is jou gode, o Israel, wat jou uit Egipte laat optrek het.</a:t>
            </a:r>
          </a:p>
          <a:p>
            <a:r xmlns:a="http://schemas.openxmlformats.org/drawingml/2006/main">
              <a:rPr lang="af"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Toe Moses nie so lank van die Berg afgekom het nie, het hulle onrustig gevoel. "Ons het ons god nodig om ons te lei in plaas van Moses."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af" altLang="ko-KR" sz="2600">
                <a:solidFill>
                  <a:schemeClr val="tx1">
                    <a:lumMod val="65000"/>
                    <a:lumOff val="35000"/>
                  </a:schemeClr>
                </a:solidFill>
              </a:rPr>
              <a:t>Moses het teruggekom na Egipte om sy volk te red, die Israeliete wat die staf vashou wat God aan hom gegee het.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So, hulle het 'n goue kalf gemaak en dit aanbid as hul god om hulle te lei.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Moses wat met die Tien Gebooie afgekom het, het so kwaad geword.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God was woedend teen hulle. “Ek sal hulle vernietig. Dan sal Ek jou 'n groot nasie maak.”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600">
                <a:solidFill>
                  <a:schemeClr val="tx1">
                    <a:lumMod val="65000"/>
                    <a:lumOff val="35000"/>
                  </a:schemeClr>
                </a:solidFill>
              </a:rPr>
              <a:t>Maar, Moses het tot God gebid om hulle ernstig te vergewe. God het Moses se gebed gehoor en hulle vergewe.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s'n</a:t>
            </a:r>
            <a:r xmlns:a="http://schemas.openxmlformats.org/drawingml/2006/main">
              <a:rPr lang="af" altLang="en-US" sz="4000">
                <a:solidFill>
                  <a:srgbClr val="FF0000"/>
                </a:solidFill>
              </a:rPr>
              <a:t> </a:t>
            </a:r>
            <a:r xmlns:a="http://schemas.openxmlformats.org/drawingml/2006/main">
              <a:rPr lang="af" altLang="ko-KR" sz="4000">
                <a:solidFill>
                  <a:srgbClr val="FF0000"/>
                </a:solidFill>
              </a:rPr>
              <a:t>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solidFill>
                  <a:schemeClr val="tx1">
                    <a:lumMod val="65000"/>
                    <a:lumOff val="35000"/>
                  </a:schemeClr>
                </a:solidFill>
              </a:rPr>
              <a:t>Wat God die meeste haat, is om ander gode in plaas van Hom te aanbid.</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Jy mag ten alle koste vir jou geen afgod maak nie.</a:t>
            </a:r>
          </a:p>
          <a:p>
            <a:pPr xmlns:a="http://schemas.openxmlformats.org/drawingml/2006/main" algn="ctr"/>
            <a:r xmlns:a="http://schemas.openxmlformats.org/drawingml/2006/main">
              <a:rPr lang="af" altLang="ko-KR" sz="3600">
                <a:solidFill>
                  <a:schemeClr val="tx1">
                    <a:lumMod val="65000"/>
                    <a:lumOff val="35000"/>
                  </a:schemeClr>
                </a:solidFill>
              </a:rPr>
              <a:t>Maak nie saak wat gebeur nie, jy mag nie voor hulle neerbuig en hulle aanbid nie.</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solidFill>
                  <a:srgbClr val="FF0000"/>
                </a:solidFill>
              </a:rPr>
              <a:t>God?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haat afgodsdiens die meeste in plaas van Hom.</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Watter afgod het die Israeliete gemaak om sondes te pleeg?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Goud</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Arend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Goue Kalf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Silwer kalf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Silwer</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Arend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② </a:t>
            </a:r>
            <a:r xmlns:a="http://schemas.openxmlformats.org/drawingml/2006/main">
              <a:rPr lang="af" altLang="ko-KR" sz="2800">
                <a:solidFill>
                  <a:srgbClr val="FF0000"/>
                </a:solidFill>
              </a:rPr>
              <a:t>Goue Kalf</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bg1">
                    <a:lumMod val="50000"/>
                  </a:schemeClr>
                </a:solidFill>
              </a:rPr>
              <a:t>Hy het gevat wat hulle hom gegee het en dit in 'n afgod gemaak in die vorm</a:t>
            </a:r>
          </a:p>
          <a:p>
            <a:r xmlns:a="http://schemas.openxmlformats.org/drawingml/2006/main">
              <a:rPr lang="af" altLang="ko-KR" sz="3600">
                <a:solidFill>
                  <a:schemeClr val="bg1">
                    <a:lumMod val="50000"/>
                  </a:schemeClr>
                </a:solidFill>
              </a:rPr>
              <a:t>van 'n kalf, maak dit met 'n gereedskap. Toe sê hulle: Dit is jou gode, o Israel, wat jou uit Egipte laat optrek het.</a:t>
            </a:r>
          </a:p>
          <a:p>
            <a:r xmlns:a="http://schemas.openxmlformats.org/drawingml/2006/main">
              <a:rPr lang="af"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Eksodus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No. 23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400"/>
              <a:t>Die Huis van God (Tabernakel) in die Woestyn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bg1">
                    <a:lumMod val="50000"/>
                  </a:schemeClr>
                </a:solidFill>
              </a:rPr>
              <a:t>Die dag toe die tabernakel, die tent van die Getuienis, opgerig is, het die wolk dit oordek. Van aand tot môre het die wolk bokant die tabernakel soos vuur gelyk.</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Getalle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af" altLang="ko-KR" sz="3200">
                <a:solidFill>
                  <a:schemeClr val="tx1">
                    <a:lumMod val="65000"/>
                    <a:lumOff val="35000"/>
                  </a:schemeClr>
                </a:solidFill>
              </a:rPr>
              <a:t>God het Moses as die leier van die Israeliete geroep toe hy 80 jaar oud was.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God se plan is anders as ons s'n, maar Sy plan is altyd perfek.</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Ons moet glo dat God se plan volmaak is en ons moet op Hom staatmaak.</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God het vir Moses gesê om die tabernakel te maak - die huis van God.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God het alles oor die Tabernakel vertel - die vorm daarvan en alles wat daarvoor voorberei moet word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En God het hulle laat weet hoe om elke artikel te gebruik wanneer hulle God in die Tabernakel aanbid.</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Moses en die Israeliete het die Tabernakel gemaak - die Huis van God - volgens die opdrag van God.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600">
                <a:solidFill>
                  <a:schemeClr val="tx1">
                    <a:lumMod val="65000"/>
                    <a:lumOff val="35000"/>
                  </a:schemeClr>
                </a:solidFill>
              </a:rPr>
              <a:t>Op die dag toe die tabernakel opgerig is, het die wolk wat die heerlikheid van God getoon het, dit oordek. Die tabernakel was die teken dat God by die Israeliete was.</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600">
                <a:solidFill>
                  <a:schemeClr val="tx1">
                    <a:lumMod val="65000"/>
                    <a:lumOff val="35000"/>
                  </a:schemeClr>
                </a:solidFill>
              </a:rPr>
              <a:t>God het die Israeliete die tabernakel-die huis van God laat maak, en hulle laat woon met die tabernakel as hul middelpunt.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f" altLang="ko-KR" sz="3600">
                <a:solidFill>
                  <a:schemeClr val="tx1">
                    <a:lumMod val="65000"/>
                    <a:lumOff val="35000"/>
                  </a:schemeClr>
                </a:solidFill>
              </a:rPr>
              <a:t>Ons behoort met God te lewe as ons gedagtes en lewensmiddelpunt.</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solidFill>
                  <a:srgbClr val="FF0000"/>
                </a:solidFill>
              </a:rPr>
              <a:t>God?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woon met ons, loop saam met ons, lei ons en praat met ons.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Wat het God die Israeliete laat maak?</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Goue Kalf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Tien Gebooie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Paleis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Die Tabernakel-Die Huis van God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④ </a:t>
            </a:r>
            <a:r xmlns:a="http://schemas.openxmlformats.org/drawingml/2006/main">
              <a:rPr lang="af" altLang="ko-KR" sz="2800">
                <a:solidFill>
                  <a:srgbClr val="FF0000"/>
                </a:solidFill>
              </a:rPr>
              <a:t>Die Tabernakel-Die Huis van God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bg1">
                    <a:lumMod val="50000"/>
                  </a:schemeClr>
                </a:solidFill>
              </a:rPr>
              <a:t>Die dag toe die tabernakel, die tent van die Getuienis, opgerig is, het die wolk dit oordek. Van aand tot môre het die wolk bokant die tabernakel soos vuur gelyk.</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Getalle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b="1">
                <a:solidFill>
                  <a:schemeClr val="tx1">
                    <a:lumMod val="50000"/>
                    <a:lumOff val="50000"/>
                  </a:schemeClr>
                </a:solidFill>
              </a:rPr>
              <a:t>nr. 24</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Die</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woord</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van</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400"/>
              <a:t>Jerigo het ineengestort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af" altLang="ko-KR" sz="3200"/>
              <a:t>God is?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af" altLang="ko-KR" sz="3600">
                <a:solidFill>
                  <a:schemeClr val="tx1">
                    <a:lumMod val="65000"/>
                    <a:lumOff val="35000"/>
                  </a:schemeClr>
                </a:solidFill>
              </a:rPr>
              <a:t>God lei ons met Sy volmaakte planne. Daar is geen foute in God se planne nie.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Die sewende keer, toe die priesters met die trompet geblaas het, het Josua die volk beveel: Skreeu, want die HERE het aan julle die stad gegee!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Josua</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Die Israeliete wou die beloofde land binnegaan. Maar Jerigo, wat 'n groot kasteel was, het hulle pad versper.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God het vir Josua, wat die leier van hulle was, gesê hoe om Jerigo te vernietig.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Die Israeliete het sewe dae lank om die muur van Jerigo gemarsjeer volgens God se opdrag.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Terwyl hulle ses dae lank om die muur gemarsjeer het, elke dag vir een keer, het Jerigo nie 'n duim beweeg nie.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Op die sewende dag het hulle sewe maal om dit gemarsjeer. Op die sewende keer het hulle 'n harde geskreeu gegee, die muur het ineengestort.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solidFill>
                  <a:schemeClr val="tx1">
                    <a:lumMod val="65000"/>
                    <a:lumOff val="35000"/>
                  </a:schemeClr>
                </a:solidFill>
              </a:rPr>
              <a:t>Die Israeliete kon Jerigo nie uit eie krag vernietig nie. Maar God het Jerigo deur Sy eie krag vir hulle vernietig.</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Die Israeliete het die oorwinning behaal deur gehoorsaamheid aan God.</a:t>
            </a:r>
          </a:p>
          <a:p>
            <a:pPr xmlns:a="http://schemas.openxmlformats.org/drawingml/2006/main" algn="ctr"/>
            <a:r xmlns:a="http://schemas.openxmlformats.org/drawingml/2006/main">
              <a:rPr lang="af" altLang="ko-KR" sz="3200">
                <a:solidFill>
                  <a:schemeClr val="tx1">
                    <a:lumMod val="65000"/>
                    <a:lumOff val="35000"/>
                  </a:schemeClr>
                </a:solidFill>
              </a:rPr>
              <a:t>Kom ons leef ons lewe in gehoorsaamheid aan God.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f" altLang="ko-KR" sz="3200">
                <a:solidFill>
                  <a:schemeClr val="tx1">
                    <a:lumMod val="65000"/>
                    <a:lumOff val="35000"/>
                  </a:schemeClr>
                </a:solidFill>
              </a:rPr>
              <a:t>Kom ons dank God dat Hy ons laat wen het!</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3200"/>
              <a:t>God?</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God gee oorwinning vir Sy volk deur Sy groot Krag.</a:t>
            </a:r>
          </a:p>
          <a:p>
            <a:endParaRPr lang="en-US" altLang="ko-KR" sz="3600">
              <a:solidFill>
                <a:schemeClr val="tx1">
                  <a:lumMod val="65000"/>
                  <a:lumOff val="35000"/>
                </a:schemeClr>
              </a:solidFill>
            </a:endParaRPr>
          </a:p>
          <a:p>
            <a:r xmlns:a="http://schemas.openxmlformats.org/drawingml/2006/main">
              <a:rPr lang="af" altLang="ko-KR" sz="3600">
                <a:solidFill>
                  <a:schemeClr val="tx1">
                    <a:lumMod val="65000"/>
                    <a:lumOff val="35000"/>
                  </a:schemeClr>
                </a:solidFill>
              </a:rPr>
              <a:t>Hy is God van Oorwinning!</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Wat het God aan Josua beveel om Jerigo te vernietig?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Gooi sewe dae lank klippe na Jerigo.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Bid vir sewe dae vir Jerigo.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Sing lofsange vir sewe dae vir Jerigo.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2800">
                <a:solidFill>
                  <a:schemeClr val="tx1">
                    <a:lumMod val="65000"/>
                    <a:lumOff val="35000"/>
                  </a:schemeClr>
                </a:solidFill>
              </a:rPr>
              <a:t>④ Maart die muur van Jerigo vir sewe dae en om</a:t>
            </a:r>
          </a:p>
          <a:p>
            <a:r xmlns:a="http://schemas.openxmlformats.org/drawingml/2006/main">
              <a:rPr lang="af" altLang="ko-KR" sz="2800">
                <a:solidFill>
                  <a:schemeClr val="tx1">
                    <a:lumMod val="65000"/>
                    <a:lumOff val="35000"/>
                  </a:schemeClr>
                </a:solidFill>
              </a:rPr>
              <a:t>die laaste dag 'n harde uitroep gee.</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en-US" sz="2800">
                <a:solidFill>
                  <a:srgbClr val="FF0000"/>
                </a:solidFill>
              </a:rPr>
              <a:t>④ </a:t>
            </a:r>
            <a:r xmlns:a="http://schemas.openxmlformats.org/drawingml/2006/main">
              <a:rPr lang="af" altLang="ko-KR" sz="2800">
                <a:solidFill>
                  <a:srgbClr val="FF0000"/>
                </a:solidFill>
              </a:rPr>
              <a:t>Maart die muur van Jerigo vir sewe dae en om</a:t>
            </a:r>
          </a:p>
          <a:p>
            <a:r xmlns:a="http://schemas.openxmlformats.org/drawingml/2006/main">
              <a:rPr lang="af" altLang="ko-KR" sz="2800">
                <a:solidFill>
                  <a:srgbClr val="FF0000"/>
                </a:solidFill>
              </a:rPr>
              <a:t>die laaste dag 'n harde uitroep gee.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f" altLang="ko-KR" sz="3600">
                <a:solidFill>
                  <a:schemeClr val="tx1">
                    <a:lumMod val="65000"/>
                    <a:lumOff val="35000"/>
                  </a:schemeClr>
                </a:solidFill>
              </a:rPr>
              <a:t>Die sewende keer, toe die priesters met die trompet geblaas het, het Josua die volk beveel: Skreeu, want die HERE het aan julle die stad gegee!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f" altLang="ko-KR" sz="2800">
                <a:solidFill>
                  <a:schemeClr val="tx1">
                    <a:lumMod val="65000"/>
                    <a:lumOff val="35000"/>
                  </a:schemeClr>
                </a:solidFill>
              </a:rPr>
              <a:t>Josua</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